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4" r:id="rId3"/>
  </p:sldMasterIdLst>
  <p:handoutMasterIdLst>
    <p:handoutMasterId r:id="rId24"/>
  </p:handoutMasterIdLst>
  <p:sldIdLst>
    <p:sldId id="299" r:id="rId4"/>
    <p:sldId id="265" r:id="rId5"/>
    <p:sldId id="258" r:id="rId6"/>
    <p:sldId id="303" r:id="rId7"/>
    <p:sldId id="284" r:id="rId8"/>
    <p:sldId id="285" r:id="rId9"/>
    <p:sldId id="317" r:id="rId10"/>
    <p:sldId id="316" r:id="rId11"/>
    <p:sldId id="318" r:id="rId12"/>
    <p:sldId id="305" r:id="rId13"/>
    <p:sldId id="309" r:id="rId14"/>
    <p:sldId id="310" r:id="rId15"/>
    <p:sldId id="311" r:id="rId16"/>
    <p:sldId id="308" r:id="rId17"/>
    <p:sldId id="304" r:id="rId18"/>
    <p:sldId id="307" r:id="rId19"/>
    <p:sldId id="312" r:id="rId20"/>
    <p:sldId id="313" r:id="rId21"/>
    <p:sldId id="314" r:id="rId22"/>
    <p:sldId id="261" r:id="rId23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7DE1"/>
    <a:srgbClr val="F4BD2D"/>
    <a:srgbClr val="F07624"/>
    <a:srgbClr val="1ED4DE"/>
    <a:srgbClr val="E62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howGuides="1">
      <p:cViewPr varScale="1">
        <p:scale>
          <a:sx n="103" d="100"/>
          <a:sy n="103" d="100"/>
        </p:scale>
        <p:origin x="893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5850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52B2B-0BBC-4845-BD5C-6186374697E3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153E3-D943-4A51-8AD5-41FA50EBC5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5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/>
          <p:cNvSpPr>
            <a:spLocks noGrp="1"/>
          </p:cNvSpPr>
          <p:nvPr>
            <p:ph type="title" hasCustomPrompt="1"/>
          </p:nvPr>
        </p:nvSpPr>
        <p:spPr>
          <a:xfrm>
            <a:off x="0" y="627534"/>
            <a:ext cx="9144000" cy="533308"/>
          </a:xfrm>
          <a:prstGeom prst="rect">
            <a:avLst/>
          </a:prstGeom>
        </p:spPr>
        <p:txBody>
          <a:bodyPr anchor="ctr"/>
          <a:lstStyle>
            <a:lvl1pPr>
              <a:buFontTx/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B3F0AB86-7940-4230-BC06-4EF20DC497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203598"/>
            <a:ext cx="9143999" cy="432000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200" b="1" baseline="0">
                <a:solidFill>
                  <a:schemeClr val="tx1"/>
                </a:solidFill>
                <a:effectLst/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4619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-1"/>
            <a:ext cx="9144000" cy="27162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024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48178" y="557440"/>
            <a:ext cx="2592000" cy="40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12448" y="557440"/>
            <a:ext cx="2592000" cy="40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280313" y="557440"/>
            <a:ext cx="2592000" cy="4032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08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059900" y="1"/>
            <a:ext cx="30242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572100" y="2571750"/>
            <a:ext cx="151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059900" y="2571750"/>
            <a:ext cx="151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4765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426012" y="540000"/>
            <a:ext cx="1728192" cy="4037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53804" y="540000"/>
            <a:ext cx="1728192" cy="4037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298220" y="540000"/>
            <a:ext cx="1728192" cy="4037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2618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-1"/>
            <a:ext cx="9144000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9120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C7304401-68B8-4E0E-A9DB-540B76DF928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563888" y="638650"/>
            <a:ext cx="4320480" cy="4504851"/>
          </a:xfrm>
          <a:custGeom>
            <a:avLst/>
            <a:gdLst>
              <a:gd name="connsiteX0" fmla="*/ 2160240 w 4320480"/>
              <a:gd name="connsiteY0" fmla="*/ 0 h 4504851"/>
              <a:gd name="connsiteX1" fmla="*/ 4320480 w 4320480"/>
              <a:gd name="connsiteY1" fmla="*/ 4504851 h 4504851"/>
              <a:gd name="connsiteX2" fmla="*/ 0 w 4320480"/>
              <a:gd name="connsiteY2" fmla="*/ 4504851 h 4504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20480" h="4504851">
                <a:moveTo>
                  <a:pt x="2160240" y="0"/>
                </a:moveTo>
                <a:lnTo>
                  <a:pt x="4320480" y="4504851"/>
                </a:lnTo>
                <a:lnTo>
                  <a:pt x="0" y="45048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D2ABAD60-FE41-4786-B9AF-4454375D2129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5635630" y="1"/>
            <a:ext cx="3508370" cy="4339267"/>
          </a:xfrm>
          <a:custGeom>
            <a:avLst/>
            <a:gdLst>
              <a:gd name="connsiteX0" fmla="*/ 0 w 3508370"/>
              <a:gd name="connsiteY0" fmla="*/ 0 h 4339267"/>
              <a:gd name="connsiteX1" fmla="*/ 3508370 w 3508370"/>
              <a:gd name="connsiteY1" fmla="*/ 0 h 4339267"/>
              <a:gd name="connsiteX2" fmla="*/ 3504823 w 3508370"/>
              <a:gd name="connsiteY2" fmla="*/ 1594801 h 4339267"/>
              <a:gd name="connsiteX3" fmla="*/ 2097974 w 3508370"/>
              <a:gd name="connsiteY3" fmla="*/ 4339267 h 433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8370" h="4339267">
                <a:moveTo>
                  <a:pt x="0" y="0"/>
                </a:moveTo>
                <a:lnTo>
                  <a:pt x="3508370" y="0"/>
                </a:lnTo>
                <a:cubicBezTo>
                  <a:pt x="3507188" y="531600"/>
                  <a:pt x="3506005" y="1063201"/>
                  <a:pt x="3504823" y="1594801"/>
                </a:cubicBezTo>
                <a:lnTo>
                  <a:pt x="2097974" y="43392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1802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0"/>
            <a:ext cx="5076056" cy="51435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7298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452395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3" name="Rounded Rectangle 12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ounded Rectangle 15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7" name="Half Frame 16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656042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69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accent3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mond 10"/>
          <p:cNvSpPr/>
          <p:nvPr userDrawn="1"/>
        </p:nvSpPr>
        <p:spPr>
          <a:xfrm rot="10800000">
            <a:off x="3222000" y="3337155"/>
            <a:ext cx="2700000" cy="1806344"/>
          </a:xfrm>
          <a:custGeom>
            <a:avLst/>
            <a:gdLst/>
            <a:ahLst/>
            <a:cxnLst/>
            <a:rect l="l" t="t" r="r" b="b"/>
            <a:pathLst>
              <a:path w="2700000" h="1806344">
                <a:moveTo>
                  <a:pt x="456344" y="0"/>
                </a:moveTo>
                <a:lnTo>
                  <a:pt x="2243656" y="0"/>
                </a:lnTo>
                <a:lnTo>
                  <a:pt x="2700000" y="456344"/>
                </a:lnTo>
                <a:lnTo>
                  <a:pt x="1350000" y="1806344"/>
                </a:lnTo>
                <a:lnTo>
                  <a:pt x="0" y="45634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Isosceles Triangle 4"/>
          <p:cNvSpPr/>
          <p:nvPr userDrawn="1"/>
        </p:nvSpPr>
        <p:spPr>
          <a:xfrm rot="10800000">
            <a:off x="3746892" y="0"/>
            <a:ext cx="1650216" cy="812260"/>
          </a:xfrm>
          <a:prstGeom prst="triangl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Isosceles Triangle 5"/>
          <p:cNvSpPr/>
          <p:nvPr userDrawn="1"/>
        </p:nvSpPr>
        <p:spPr>
          <a:xfrm rot="10800000">
            <a:off x="4041648" y="99959"/>
            <a:ext cx="1060704" cy="55436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E48000A-B218-4CCF-8C0E-D9ACDAFA26B8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312000" y="3430238"/>
            <a:ext cx="2520000" cy="1713262"/>
          </a:xfrm>
          <a:custGeom>
            <a:avLst/>
            <a:gdLst>
              <a:gd name="connsiteX0" fmla="*/ 1260000 w 2520000"/>
              <a:gd name="connsiteY0" fmla="*/ 0 h 1713262"/>
              <a:gd name="connsiteX1" fmla="*/ 2520000 w 2520000"/>
              <a:gd name="connsiteY1" fmla="*/ 1260000 h 1713262"/>
              <a:gd name="connsiteX2" fmla="*/ 2066250 w 2520000"/>
              <a:gd name="connsiteY2" fmla="*/ 1713262 h 1713262"/>
              <a:gd name="connsiteX3" fmla="*/ 439730 w 2520000"/>
              <a:gd name="connsiteY3" fmla="*/ 1706453 h 1713262"/>
              <a:gd name="connsiteX4" fmla="*/ 0 w 2520000"/>
              <a:gd name="connsiteY4" fmla="*/ 1260000 h 17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000" h="1713262">
                <a:moveTo>
                  <a:pt x="1260000" y="0"/>
                </a:moveTo>
                <a:lnTo>
                  <a:pt x="2520000" y="1260000"/>
                </a:lnTo>
                <a:lnTo>
                  <a:pt x="2066250" y="1713262"/>
                </a:lnTo>
                <a:lnTo>
                  <a:pt x="439730" y="1706453"/>
                </a:lnTo>
                <a:lnTo>
                  <a:pt x="0" y="126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305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030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1257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1550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accent3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mond 10"/>
          <p:cNvSpPr/>
          <p:nvPr userDrawn="1"/>
        </p:nvSpPr>
        <p:spPr>
          <a:xfrm>
            <a:off x="3203848" y="-2322"/>
            <a:ext cx="2700000" cy="1806344"/>
          </a:xfrm>
          <a:custGeom>
            <a:avLst/>
            <a:gdLst/>
            <a:ahLst/>
            <a:cxnLst/>
            <a:rect l="l" t="t" r="r" b="b"/>
            <a:pathLst>
              <a:path w="2700000" h="1806344">
                <a:moveTo>
                  <a:pt x="456344" y="0"/>
                </a:moveTo>
                <a:lnTo>
                  <a:pt x="2243656" y="0"/>
                </a:lnTo>
                <a:lnTo>
                  <a:pt x="2700000" y="456344"/>
                </a:lnTo>
                <a:lnTo>
                  <a:pt x="1350000" y="1806344"/>
                </a:lnTo>
                <a:lnTo>
                  <a:pt x="0" y="45634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Isosceles Triangle 4"/>
          <p:cNvSpPr/>
          <p:nvPr userDrawn="1"/>
        </p:nvSpPr>
        <p:spPr>
          <a:xfrm>
            <a:off x="3746892" y="4331240"/>
            <a:ext cx="1650216" cy="812260"/>
          </a:xfrm>
          <a:prstGeom prst="triangl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Isosceles Triangle 5"/>
          <p:cNvSpPr/>
          <p:nvPr userDrawn="1"/>
        </p:nvSpPr>
        <p:spPr>
          <a:xfrm>
            <a:off x="4041648" y="4493810"/>
            <a:ext cx="1060704" cy="55436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8FC5FB3-D739-474A-9148-1ABF4FC27690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293848" y="1"/>
            <a:ext cx="2520000" cy="1711155"/>
          </a:xfrm>
          <a:custGeom>
            <a:avLst/>
            <a:gdLst>
              <a:gd name="connsiteX0" fmla="*/ 442968 w 2520000"/>
              <a:gd name="connsiteY0" fmla="*/ 0 h 1711155"/>
              <a:gd name="connsiteX1" fmla="*/ 985757 w 2520000"/>
              <a:gd name="connsiteY1" fmla="*/ 0 h 1711155"/>
              <a:gd name="connsiteX2" fmla="*/ 2080270 w 2520000"/>
              <a:gd name="connsiteY2" fmla="*/ 4702 h 1711155"/>
              <a:gd name="connsiteX3" fmla="*/ 2520000 w 2520000"/>
              <a:gd name="connsiteY3" fmla="*/ 451155 h 1711155"/>
              <a:gd name="connsiteX4" fmla="*/ 1260000 w 2520000"/>
              <a:gd name="connsiteY4" fmla="*/ 1711155 h 1711155"/>
              <a:gd name="connsiteX5" fmla="*/ 0 w 2520000"/>
              <a:gd name="connsiteY5" fmla="*/ 451155 h 1711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000" h="1711155">
                <a:moveTo>
                  <a:pt x="442968" y="0"/>
                </a:moveTo>
                <a:lnTo>
                  <a:pt x="985757" y="0"/>
                </a:lnTo>
                <a:lnTo>
                  <a:pt x="2080270" y="4702"/>
                </a:lnTo>
                <a:lnTo>
                  <a:pt x="2520000" y="451155"/>
                </a:lnTo>
                <a:lnTo>
                  <a:pt x="1260000" y="1711155"/>
                </a:lnTo>
                <a:lnTo>
                  <a:pt x="0" y="4511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455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65878" y="1176692"/>
            <a:ext cx="1871760" cy="30512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2612855" y="1176061"/>
            <a:ext cx="1871760" cy="30512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4659832" y="1175430"/>
            <a:ext cx="1871760" cy="30512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706810" y="1174799"/>
            <a:ext cx="1871760" cy="30512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25475" y="1320085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966407" y="1320085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872452" y="1320085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919429" y="1320085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974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KBM-정애\014-Fullppt\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754" y="451443"/>
            <a:ext cx="3282039" cy="32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1363708" y="584771"/>
            <a:ext cx="2991584" cy="20767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143454" y="1295867"/>
            <a:ext cx="3055840" cy="22313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149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pic>
        <p:nvPicPr>
          <p:cNvPr id="11" name="Picture 4" descr="D:\KBM-정애\014-Fullppt\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499742"/>
            <a:ext cx="3600400" cy="183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753800" y="2764640"/>
            <a:ext cx="1711407" cy="12496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98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3216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72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4156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7" r:id="rId3"/>
    <p:sldLayoutId id="2147483671" r:id="rId4"/>
    <p:sldLayoutId id="2147483658" r:id="rId5"/>
    <p:sldLayoutId id="2147483659" r:id="rId6"/>
    <p:sldLayoutId id="2147483673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75" r:id="rId15"/>
    <p:sldLayoutId id="2147483674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2709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programmingunama.readthedocs.io/id/latest/umum/agenda/" TargetMode="Externa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맑은 고딕" pitchFamily="50" charset="-127"/>
              </a:rPr>
              <a:t>Komunitas Programming UNAMA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</a:rPr>
              <a:t>Pertemuan OFFLINE I</a:t>
            </a:r>
          </a:p>
        </p:txBody>
      </p:sp>
      <p:sp>
        <p:nvSpPr>
          <p:cNvPr id="6" name="TextBox 5">
            <a:hlinkClick r:id="rId2"/>
          </p:cNvPr>
          <p:cNvSpPr txBox="1"/>
          <p:nvPr/>
        </p:nvSpPr>
        <p:spPr>
          <a:xfrm>
            <a:off x="-18256" y="4825165"/>
            <a:ext cx="91805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/>
                </a:solidFill>
                <a:cs typeface="Arial" pitchFamily="34" charset="0"/>
                <a:hlinkClick r:id="rId2"/>
              </a:rPr>
              <a:t>http://www.free-powerpoint-templates-design.com</a:t>
            </a:r>
            <a:endParaRPr lang="ko-KR" altLang="en-US" sz="80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34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59532" y="182423"/>
            <a:ext cx="8424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1"/>
                </a:solidFill>
                <a:cs typeface="Arial" pitchFamily="34" charset="0"/>
              </a:rPr>
              <a:t>Siklus 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Keanggotaan</a:t>
            </a:r>
            <a:endParaRPr lang="ko-KR" altLang="en-US" sz="3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843557"/>
            <a:ext cx="8424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0C960C-1009-7D21-130A-2B3CD6120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80" y="786918"/>
            <a:ext cx="8833840" cy="222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402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59532" y="182423"/>
            <a:ext cx="8424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1"/>
                </a:solidFill>
                <a:cs typeface="Arial" pitchFamily="34" charset="0"/>
              </a:rPr>
              <a:t>Bootcamp 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UPC</a:t>
            </a:r>
            <a:endParaRPr lang="ko-KR" altLang="en-US" sz="3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843557"/>
            <a:ext cx="8424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2E6F0E-1E61-44C2-0B0D-07DD15FFF4B2}"/>
              </a:ext>
            </a:extLst>
          </p:cNvPr>
          <p:cNvSpPr txBox="1"/>
          <p:nvPr/>
        </p:nvSpPr>
        <p:spPr>
          <a:xfrm>
            <a:off x="359532" y="843557"/>
            <a:ext cx="84249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Bootcamp UPC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adalah kegiatan dimana anggota baru mempelajari dasar-dasar dari programming.</a:t>
            </a:r>
          </a:p>
          <a:p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Kegiatan Bootcamp UPC dilaksanakan pada jadwal yang telah ditentukan 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  <a:hlinkClick r:id="rId2"/>
              </a:rPr>
              <a:t>link jadwal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Prinsip 1 dan Prinsip 3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583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59532" y="182423"/>
            <a:ext cx="8424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1"/>
                </a:solidFill>
                <a:cs typeface="Arial" pitchFamily="34" charset="0"/>
              </a:rPr>
              <a:t>Sharing Session 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UPC</a:t>
            </a:r>
            <a:endParaRPr lang="ko-KR" altLang="en-US" sz="3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843557"/>
            <a:ext cx="8424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2E6F0E-1E61-44C2-0B0D-07DD15FFF4B2}"/>
              </a:ext>
            </a:extLst>
          </p:cNvPr>
          <p:cNvSpPr txBox="1"/>
          <p:nvPr/>
        </p:nvSpPr>
        <p:spPr>
          <a:xfrm>
            <a:off x="359532" y="843557"/>
            <a:ext cx="84249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Sharing Session 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adalah kegiatan dimana masing-masing anggota dalam kegiatan tersebut membawakan/memaparkan suatu Materi, Pembahasan atau Permasalahan yang sedang terjadi di dalam dunia teknologi.</a:t>
            </a:r>
          </a:p>
          <a:p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sv-SE" altLang="ko-KR" sz="16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Masing-masing anggota secara bergantian membawakan/memaparkan suatu materi.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Didalam Pertemuan terdapat sesi Pemaparan dan sesi Diskusi.</a:t>
            </a:r>
          </a:p>
        </p:txBody>
      </p:sp>
    </p:spTree>
    <p:extLst>
      <p:ext uri="{BB962C8B-B14F-4D97-AF65-F5344CB8AC3E}">
        <p14:creationId xmlns:p14="http://schemas.microsoft.com/office/powerpoint/2010/main" val="2898083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59532" y="182423"/>
            <a:ext cx="8424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1"/>
                </a:solidFill>
                <a:cs typeface="Arial" pitchFamily="34" charset="0"/>
              </a:rPr>
              <a:t>The Reset 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Day</a:t>
            </a:r>
            <a:endParaRPr lang="ko-KR" altLang="en-US" sz="3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843557"/>
            <a:ext cx="8424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2E6F0E-1E61-44C2-0B0D-07DD15FFF4B2}"/>
              </a:ext>
            </a:extLst>
          </p:cNvPr>
          <p:cNvSpPr txBox="1"/>
          <p:nvPr/>
        </p:nvSpPr>
        <p:spPr>
          <a:xfrm>
            <a:off x="359532" y="843557"/>
            <a:ext cx="842493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Purge Day (The Reset Day) merupakan event tahunan Komunitas Programming UNAMA untuk mendorong Anggota komunitas Programming UNAMA untuk aktif dalam seluruh kegiatan Komunitas Programming UNAMA.</a:t>
            </a:r>
          </a:p>
          <a:p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Adapun ketentuan The Purge Day (The Reset Day) sebagai berikut: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Purge Day (The Reset Day) dilaksanakan setelah MUBES atau sebelum PLATINUM.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Seluruh anggota yang tidak memiliki role minimal 1 Achivement akan dikick dari Komunitas Programming UNAMA.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Anggota yang telah dikick pada "The Purge Day (The Reset Day)" berhak mengikuti kegiatan Komunitas Programming UNAMA kembali dengan cara mengikuti kegiatan "Open Recruitment".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Level pada Arcane dan Probot akan direset dan role achivement "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👻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Penunggu Server" akan dicabut.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Role "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📘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First-Contributions" akan dicabut dan bisa didapatkan kembali dengan cara meng-upgrade Portofolio pada repositori Member.</a:t>
            </a:r>
          </a:p>
        </p:txBody>
      </p:sp>
    </p:spTree>
    <p:extLst>
      <p:ext uri="{BB962C8B-B14F-4D97-AF65-F5344CB8AC3E}">
        <p14:creationId xmlns:p14="http://schemas.microsoft.com/office/powerpoint/2010/main" val="750625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59532" y="182423"/>
            <a:ext cx="8424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1"/>
                </a:solidFill>
                <a:cs typeface="Arial" pitchFamily="34" charset="0"/>
              </a:rPr>
              <a:t>Achivement 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&amp; Kontribusi</a:t>
            </a:r>
            <a:endParaRPr lang="ko-KR" altLang="en-US" sz="3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843557"/>
            <a:ext cx="8424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0C960C-1009-7D21-130A-2B3CD6120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767198"/>
            <a:ext cx="8064896" cy="383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66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59532" y="182423"/>
            <a:ext cx="8424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1"/>
                </a:solidFill>
                <a:cs typeface="Arial" pitchFamily="34" charset="0"/>
              </a:rPr>
              <a:t>Timeline 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Kegiatan</a:t>
            </a:r>
            <a:endParaRPr lang="ko-KR" altLang="en-US" sz="3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843557"/>
            <a:ext cx="8424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0C960C-1009-7D21-130A-2B3CD6120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80" y="1184847"/>
            <a:ext cx="8833840" cy="235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673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3200" b="1">
                <a:solidFill>
                  <a:schemeClr val="accent1"/>
                </a:solidFill>
                <a:latin typeface="+mn-lt"/>
                <a:ea typeface="+mn-ea"/>
              </a:rPr>
              <a:t>Kegiatan</a:t>
            </a:r>
            <a:r>
              <a:rPr lang="en-US" altLang="ko-KR"/>
              <a:t> </a:t>
            </a:r>
            <a:r>
              <a:rPr lang="en-US" altLang="ko-KR" sz="3200" b="1">
                <a:latin typeface="+mn-lt"/>
                <a:ea typeface="+mn-ea"/>
              </a:rPr>
              <a:t>Semester 5+</a:t>
            </a:r>
            <a:endParaRPr lang="ko-KR" altLang="en-US" sz="3200" b="1">
              <a:latin typeface="+mn-lt"/>
              <a:ea typeface="+mn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99992" y="1046240"/>
            <a:ext cx="41853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Membuat Project Aplikasi Bersama.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Mencari TIM KP (Proyek Penelitian).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Saling Berbagi Informasi Mengenai Cara Pembuatan Skripsi.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Mengikuti Studi Independent (Menggantikan KP).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Mengikuti Kampus Merdeka Bangkit.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97715C-BC42-641C-867E-72A2AC8E0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27" y="1046240"/>
            <a:ext cx="3753336" cy="271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11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59532" y="182423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chemeClr val="accent1"/>
                </a:solidFill>
                <a:cs typeface="Arial" pitchFamily="34" charset="0"/>
              </a:rPr>
              <a:t>Struktural </a:t>
            </a:r>
            <a:r>
              <a:rPr lang="en-US" altLang="ko-KR" sz="28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Komunitas Programming UNAMA</a:t>
            </a:r>
            <a:endParaRPr lang="ko-KR" altLang="en-US" sz="28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843557"/>
            <a:ext cx="8424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0C960C-1009-7D21-130A-2B3CD6120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8254" y="843557"/>
            <a:ext cx="6547491" cy="403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522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59532" y="182423"/>
            <a:ext cx="842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accent1"/>
                </a:solidFill>
                <a:cs typeface="Arial" pitchFamily="34" charset="0"/>
              </a:rPr>
              <a:t>Struktur Hak Akses </a:t>
            </a:r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Komunitas Programming UNAMA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843557"/>
            <a:ext cx="8424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0C960C-1009-7D21-130A-2B3CD6120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1012834"/>
            <a:ext cx="7782590" cy="328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735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59532" y="182423"/>
            <a:ext cx="842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accent1"/>
                </a:solidFill>
                <a:cs typeface="Arial" pitchFamily="34" charset="0"/>
              </a:rPr>
              <a:t>Sertifikat Dan Apresiasi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843557"/>
            <a:ext cx="8424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0C960C-1009-7D21-130A-2B3CD61206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9130" y="644088"/>
            <a:ext cx="5985739" cy="423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974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302379" y="2607587"/>
            <a:ext cx="4529562" cy="889234"/>
            <a:chOff x="3714846" y="1635646"/>
            <a:chExt cx="4529562" cy="889234"/>
          </a:xfrm>
        </p:grpSpPr>
        <p:sp>
          <p:nvSpPr>
            <p:cNvPr id="6" name="TextBox 5"/>
            <p:cNvSpPr txBox="1"/>
            <p:nvPr/>
          </p:nvSpPr>
          <p:spPr>
            <a:xfrm>
              <a:off x="3714846" y="2247881"/>
              <a:ext cx="45295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 Placeholder 13"/>
            <p:cNvSpPr txBox="1">
              <a:spLocks/>
            </p:cNvSpPr>
            <p:nvPr/>
          </p:nvSpPr>
          <p:spPr>
            <a:xfrm>
              <a:off x="3714846" y="1635646"/>
              <a:ext cx="4529562" cy="576064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3600" b="1">
                  <a:solidFill>
                    <a:schemeClr val="accent5"/>
                  </a:solidFill>
                  <a:latin typeface="+mj-lt"/>
                  <a:cs typeface="Arial" pitchFamily="34" charset="0"/>
                </a:rPr>
                <a:t>Selamat </a:t>
              </a:r>
              <a:r>
                <a:rPr lang="en-US" altLang="ko-KR" sz="3600" b="1" err="1">
                  <a:solidFill>
                    <a:schemeClr val="accent5"/>
                  </a:solidFill>
                  <a:latin typeface="+mj-lt"/>
                  <a:cs typeface="Arial" pitchFamily="34" charset="0"/>
                </a:rPr>
                <a:t>Datang</a:t>
              </a:r>
              <a:r>
                <a:rPr lang="en-US" altLang="ko-KR" sz="3600" b="1">
                  <a:solidFill>
                    <a:schemeClr val="accent5"/>
                  </a:solidFill>
                  <a:latin typeface="+mj-lt"/>
                  <a:cs typeface="Arial" pitchFamily="34" charset="0"/>
                </a:rPr>
                <a:t>!!</a:t>
              </a:r>
              <a:endParaRPr lang="ko-KR" altLang="en-US" sz="3600" b="1">
                <a:solidFill>
                  <a:schemeClr val="accent5"/>
                </a:solidFill>
                <a:latin typeface="+mj-lt"/>
                <a:cs typeface="Arial" pitchFamily="34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9706D9D-C081-FF6C-7CA3-E0AA4AAED0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192" y="123478"/>
            <a:ext cx="1231615" cy="123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040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907704" y="1985806"/>
            <a:ext cx="5472608" cy="826255"/>
            <a:chOff x="1828381" y="3313206"/>
            <a:chExt cx="5472608" cy="826255"/>
          </a:xfrm>
        </p:grpSpPr>
        <p:sp>
          <p:nvSpPr>
            <p:cNvPr id="6" name="Title 1"/>
            <p:cNvSpPr txBox="1">
              <a:spLocks/>
            </p:cNvSpPr>
            <p:nvPr/>
          </p:nvSpPr>
          <p:spPr>
            <a:xfrm>
              <a:off x="1828381" y="3313206"/>
              <a:ext cx="5472608" cy="542078"/>
            </a:xfrm>
            <a:prstGeom prst="rect">
              <a:avLst/>
            </a:prstGeom>
          </p:spPr>
          <p:txBody>
            <a:bodyPr anchor="ctr"/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36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ea typeface="+mj-ea"/>
                  <a:cs typeface="Arial" pitchFamily="34" charset="0"/>
                </a:defRPr>
              </a:lvl1pPr>
            </a:lstStyle>
            <a:p>
              <a:r>
                <a:rPr lang="en-US" altLang="ko-KR">
                  <a:solidFill>
                    <a:schemeClr val="accent5"/>
                  </a:solidFill>
                  <a:latin typeface="+mj-lt"/>
                </a:rPr>
                <a:t>Terima Kasih!</a:t>
              </a:r>
              <a:endParaRPr lang="ko-KR" altLang="en-US">
                <a:solidFill>
                  <a:schemeClr val="accent5"/>
                </a:solidFill>
                <a:latin typeface="+mj-lt"/>
              </a:endParaRPr>
            </a:p>
          </p:txBody>
        </p:sp>
        <p:sp>
          <p:nvSpPr>
            <p:cNvPr id="7" name="Text Placeholder 7"/>
            <p:cNvSpPr txBox="1">
              <a:spLocks/>
            </p:cNvSpPr>
            <p:nvPr/>
          </p:nvSpPr>
          <p:spPr>
            <a:xfrm>
              <a:off x="1828381" y="3862774"/>
              <a:ext cx="5472608" cy="27668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2520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>
                <a:solidFill>
                  <a:schemeClr val="accent5"/>
                </a:solidFill>
              </a:rPr>
              <a:t>Agenda</a:t>
            </a:r>
            <a:r>
              <a:rPr lang="en-US" altLang="ko-KR" sz="3600"/>
              <a:t> Pertemuan Offline I</a:t>
            </a:r>
            <a:endParaRPr lang="ko-KR" altLang="en-US" sz="3600"/>
          </a:p>
        </p:txBody>
      </p:sp>
      <p:sp>
        <p:nvSpPr>
          <p:cNvPr id="49" name="Pentagon 48"/>
          <p:cNvSpPr/>
          <p:nvPr/>
        </p:nvSpPr>
        <p:spPr>
          <a:xfrm>
            <a:off x="2079428" y="1209498"/>
            <a:ext cx="1116184" cy="576000"/>
          </a:xfrm>
          <a:prstGeom prst="homePlate">
            <a:avLst>
              <a:gd name="adj" fmla="val 5491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Rectangle 2"/>
          <p:cNvSpPr/>
          <p:nvPr/>
        </p:nvSpPr>
        <p:spPr>
          <a:xfrm>
            <a:off x="2974842" y="1209498"/>
            <a:ext cx="5629158" cy="576000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2161101" y="1288494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3471098" y="1261972"/>
            <a:ext cx="4845318" cy="483931"/>
            <a:chOff x="2299400" y="1781114"/>
            <a:chExt cx="4576856" cy="483931"/>
          </a:xfrm>
        </p:grpSpPr>
        <p:sp>
          <p:nvSpPr>
            <p:cNvPr id="60" name="TextBox 10"/>
            <p:cNvSpPr txBox="1"/>
            <p:nvPr/>
          </p:nvSpPr>
          <p:spPr bwMode="auto">
            <a:xfrm>
              <a:off x="2299400" y="1781114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b="1">
                  <a:cs typeface="Arial" pitchFamily="34" charset="0"/>
                </a:rPr>
                <a:t>Prinsip Komunitas Programming UNAMA</a:t>
              </a:r>
            </a:p>
          </p:txBody>
        </p:sp>
        <p:sp>
          <p:nvSpPr>
            <p:cNvPr id="61" name="TextBox 12"/>
            <p:cNvSpPr txBox="1"/>
            <p:nvPr/>
          </p:nvSpPr>
          <p:spPr bwMode="auto">
            <a:xfrm>
              <a:off x="2299400" y="1988046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08" name="Pentagon 107"/>
          <p:cNvSpPr/>
          <p:nvPr/>
        </p:nvSpPr>
        <p:spPr>
          <a:xfrm>
            <a:off x="2079428" y="1907374"/>
            <a:ext cx="1116184" cy="576000"/>
          </a:xfrm>
          <a:prstGeom prst="homePlate">
            <a:avLst>
              <a:gd name="adj" fmla="val 549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9" name="Rectangle 2"/>
          <p:cNvSpPr/>
          <p:nvPr/>
        </p:nvSpPr>
        <p:spPr>
          <a:xfrm>
            <a:off x="2974842" y="1907374"/>
            <a:ext cx="5629158" cy="576000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0" name="TextBox 109"/>
          <p:cNvSpPr txBox="1"/>
          <p:nvPr/>
        </p:nvSpPr>
        <p:spPr>
          <a:xfrm>
            <a:off x="2161101" y="1986370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cs typeface="Arial" pitchFamily="34" charset="0"/>
              </a:rPr>
              <a:t>02</a:t>
            </a:r>
          </a:p>
        </p:txBody>
      </p:sp>
      <p:grpSp>
        <p:nvGrpSpPr>
          <p:cNvPr id="111" name="Group 110"/>
          <p:cNvGrpSpPr/>
          <p:nvPr/>
        </p:nvGrpSpPr>
        <p:grpSpPr>
          <a:xfrm>
            <a:off x="3471098" y="1959848"/>
            <a:ext cx="4845318" cy="483931"/>
            <a:chOff x="2299400" y="1781114"/>
            <a:chExt cx="4576856" cy="483931"/>
          </a:xfrm>
        </p:grpSpPr>
        <p:sp>
          <p:nvSpPr>
            <p:cNvPr id="112" name="TextBox 10"/>
            <p:cNvSpPr txBox="1"/>
            <p:nvPr/>
          </p:nvSpPr>
          <p:spPr bwMode="auto">
            <a:xfrm>
              <a:off x="2299400" y="1781114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b="1">
                  <a:cs typeface="Arial" pitchFamily="34" charset="0"/>
                </a:rPr>
                <a:t>Keanggotaan dan Siklus Keanggotaan</a:t>
              </a:r>
            </a:p>
          </p:txBody>
        </p:sp>
        <p:sp>
          <p:nvSpPr>
            <p:cNvPr id="113" name="TextBox 12"/>
            <p:cNvSpPr txBox="1"/>
            <p:nvPr/>
          </p:nvSpPr>
          <p:spPr bwMode="auto">
            <a:xfrm>
              <a:off x="2299400" y="1988046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15" name="Pentagon 114"/>
          <p:cNvSpPr/>
          <p:nvPr/>
        </p:nvSpPr>
        <p:spPr>
          <a:xfrm>
            <a:off x="2079428" y="2605250"/>
            <a:ext cx="1116184" cy="576000"/>
          </a:xfrm>
          <a:prstGeom prst="homePlate">
            <a:avLst>
              <a:gd name="adj" fmla="val 5491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6" name="Rectangle 2"/>
          <p:cNvSpPr/>
          <p:nvPr/>
        </p:nvSpPr>
        <p:spPr>
          <a:xfrm>
            <a:off x="2974842" y="2605250"/>
            <a:ext cx="5629158" cy="576000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7" name="TextBox 116"/>
          <p:cNvSpPr txBox="1"/>
          <p:nvPr/>
        </p:nvSpPr>
        <p:spPr>
          <a:xfrm>
            <a:off x="2161101" y="2684246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cs typeface="Arial" pitchFamily="34" charset="0"/>
              </a:rPr>
              <a:t>03</a:t>
            </a:r>
          </a:p>
        </p:txBody>
      </p:sp>
      <p:grpSp>
        <p:nvGrpSpPr>
          <p:cNvPr id="118" name="Group 117"/>
          <p:cNvGrpSpPr/>
          <p:nvPr/>
        </p:nvGrpSpPr>
        <p:grpSpPr>
          <a:xfrm>
            <a:off x="3471098" y="2657724"/>
            <a:ext cx="4845318" cy="483931"/>
            <a:chOff x="2299400" y="1781114"/>
            <a:chExt cx="4576856" cy="483931"/>
          </a:xfrm>
        </p:grpSpPr>
        <p:sp>
          <p:nvSpPr>
            <p:cNvPr id="119" name="TextBox 10"/>
            <p:cNvSpPr txBox="1"/>
            <p:nvPr/>
          </p:nvSpPr>
          <p:spPr bwMode="auto">
            <a:xfrm>
              <a:off x="2299400" y="1781114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b="1">
                  <a:cs typeface="Arial" pitchFamily="34" charset="0"/>
                </a:rPr>
                <a:t>Timeline dan Kegiatan</a:t>
              </a:r>
            </a:p>
          </p:txBody>
        </p:sp>
        <p:sp>
          <p:nvSpPr>
            <p:cNvPr id="120" name="TextBox 12"/>
            <p:cNvSpPr txBox="1"/>
            <p:nvPr/>
          </p:nvSpPr>
          <p:spPr bwMode="auto">
            <a:xfrm>
              <a:off x="2299400" y="1988046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22" name="Pentagon 121"/>
          <p:cNvSpPr/>
          <p:nvPr/>
        </p:nvSpPr>
        <p:spPr>
          <a:xfrm>
            <a:off x="2079428" y="3303126"/>
            <a:ext cx="1116184" cy="576000"/>
          </a:xfrm>
          <a:prstGeom prst="homePlate">
            <a:avLst>
              <a:gd name="adj" fmla="val 5491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3" name="Rectangle 2"/>
          <p:cNvSpPr/>
          <p:nvPr/>
        </p:nvSpPr>
        <p:spPr>
          <a:xfrm>
            <a:off x="2974842" y="3303126"/>
            <a:ext cx="5629158" cy="576000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2161101" y="3382122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cs typeface="Arial" pitchFamily="34" charset="0"/>
              </a:rPr>
              <a:t>04</a:t>
            </a:r>
          </a:p>
        </p:txBody>
      </p:sp>
      <p:grpSp>
        <p:nvGrpSpPr>
          <p:cNvPr id="125" name="Group 124"/>
          <p:cNvGrpSpPr/>
          <p:nvPr/>
        </p:nvGrpSpPr>
        <p:grpSpPr>
          <a:xfrm>
            <a:off x="3471098" y="3355600"/>
            <a:ext cx="4845318" cy="483931"/>
            <a:chOff x="2299400" y="1781114"/>
            <a:chExt cx="4576856" cy="483931"/>
          </a:xfrm>
        </p:grpSpPr>
        <p:sp>
          <p:nvSpPr>
            <p:cNvPr id="126" name="TextBox 10"/>
            <p:cNvSpPr txBox="1"/>
            <p:nvPr/>
          </p:nvSpPr>
          <p:spPr bwMode="auto">
            <a:xfrm>
              <a:off x="2299400" y="1781114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b="1">
                  <a:cs typeface="Arial" pitchFamily="34" charset="0"/>
                </a:rPr>
                <a:t>Sertifikat dan Apresiasi</a:t>
              </a:r>
            </a:p>
          </p:txBody>
        </p:sp>
        <p:sp>
          <p:nvSpPr>
            <p:cNvPr id="127" name="TextBox 12"/>
            <p:cNvSpPr txBox="1"/>
            <p:nvPr/>
          </p:nvSpPr>
          <p:spPr bwMode="auto">
            <a:xfrm>
              <a:off x="2299400" y="1988046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29" name="Pentagon 128"/>
          <p:cNvSpPr/>
          <p:nvPr/>
        </p:nvSpPr>
        <p:spPr>
          <a:xfrm>
            <a:off x="2079428" y="4001000"/>
            <a:ext cx="1116184" cy="576000"/>
          </a:xfrm>
          <a:prstGeom prst="homePlate">
            <a:avLst>
              <a:gd name="adj" fmla="val 54918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0" name="Rectangle 2"/>
          <p:cNvSpPr/>
          <p:nvPr/>
        </p:nvSpPr>
        <p:spPr>
          <a:xfrm>
            <a:off x="2974842" y="4001000"/>
            <a:ext cx="5629158" cy="576000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1" name="TextBox 130"/>
          <p:cNvSpPr txBox="1"/>
          <p:nvPr/>
        </p:nvSpPr>
        <p:spPr>
          <a:xfrm>
            <a:off x="2161101" y="4079996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cs typeface="Arial" pitchFamily="34" charset="0"/>
              </a:rPr>
              <a:t>05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3471098" y="4053474"/>
            <a:ext cx="4845318" cy="483931"/>
            <a:chOff x="2299400" y="1781114"/>
            <a:chExt cx="4576856" cy="483931"/>
          </a:xfrm>
        </p:grpSpPr>
        <p:sp>
          <p:nvSpPr>
            <p:cNvPr id="133" name="TextBox 10"/>
            <p:cNvSpPr txBox="1"/>
            <p:nvPr/>
          </p:nvSpPr>
          <p:spPr bwMode="auto">
            <a:xfrm>
              <a:off x="2299400" y="1781114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b="1">
                  <a:cs typeface="Arial" pitchFamily="34" charset="0"/>
                </a:rPr>
                <a:t>Your Text Here</a:t>
              </a:r>
            </a:p>
          </p:txBody>
        </p:sp>
        <p:sp>
          <p:nvSpPr>
            <p:cNvPr id="134" name="TextBox 12"/>
            <p:cNvSpPr txBox="1"/>
            <p:nvPr/>
          </p:nvSpPr>
          <p:spPr bwMode="auto">
            <a:xfrm>
              <a:off x="2299400" y="1988046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192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59532" y="182423"/>
            <a:ext cx="8424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1"/>
                </a:solidFill>
                <a:cs typeface="Arial" pitchFamily="34" charset="0"/>
              </a:rPr>
              <a:t>Prinsip 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Komunitas Programming UNAMA</a:t>
            </a:r>
            <a:endParaRPr lang="ko-KR" altLang="en-US" sz="3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843557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6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Belajar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Otodidak</a:t>
            </a:r>
            <a:endParaRPr lang="en-US" altLang="ko-KR" sz="16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6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Gunakan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Source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Baca </a:t>
            </a:r>
            <a:r>
              <a:rPr lang="en-US" altLang="ko-KR" sz="16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Dokumentasi</a:t>
            </a:r>
            <a:endParaRPr lang="en-US" altLang="ko-KR" sz="16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6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Dokumentasikan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271022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1547664" y="0"/>
            <a:ext cx="7596336" cy="884466"/>
          </a:xfrm>
        </p:spPr>
        <p:txBody>
          <a:bodyPr/>
          <a:lstStyle/>
          <a:p>
            <a:pPr algn="ctr"/>
            <a:r>
              <a:rPr lang="en-US" altLang="ko-KR">
                <a:solidFill>
                  <a:schemeClr val="accent5"/>
                </a:solidFill>
              </a:rPr>
              <a:t>Keanggotan:</a:t>
            </a:r>
            <a:endParaRPr lang="ko-KR" altLang="en-US"/>
          </a:p>
        </p:txBody>
      </p:sp>
      <p:grpSp>
        <p:nvGrpSpPr>
          <p:cNvPr id="19" name="Group 18"/>
          <p:cNvGrpSpPr/>
          <p:nvPr/>
        </p:nvGrpSpPr>
        <p:grpSpPr>
          <a:xfrm>
            <a:off x="2051720" y="1635646"/>
            <a:ext cx="2088000" cy="2952328"/>
            <a:chOff x="2051720" y="1635646"/>
            <a:chExt cx="2088000" cy="2952328"/>
          </a:xfrm>
        </p:grpSpPr>
        <p:sp>
          <p:nvSpPr>
            <p:cNvPr id="6" name="Rectangle 5"/>
            <p:cNvSpPr/>
            <p:nvPr/>
          </p:nvSpPr>
          <p:spPr>
            <a:xfrm>
              <a:off x="2051720" y="1635646"/>
              <a:ext cx="2088000" cy="720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051720" y="4515966"/>
              <a:ext cx="2088000" cy="720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130854" y="1805082"/>
              <a:ext cx="2008866" cy="2627140"/>
              <a:chOff x="2227884" y="1330362"/>
              <a:chExt cx="2835932" cy="2627140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2227884" y="1649178"/>
                <a:ext cx="2835932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Anggota Muda, adalah anggota yang masuk melalui jalur perekrutan dan menyatakan diri bersedia mematuhi AD/ART Komunitas Programming UNAMA.</a:t>
                </a:r>
              </a:p>
              <a:p>
                <a:endPara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  <a:p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Anggota Muda adalah anggota yang telah mendapatkan role:</a:t>
                </a:r>
                <a:b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</a:br>
                <a:r>
                  <a:rPr lang="ko-KR" altLang="en-US" sz="1200">
                    <a:solidFill>
                      <a:schemeClr val="bg1"/>
                    </a:solidFill>
                    <a:highlight>
                      <a:srgbClr val="1C7DE1"/>
                    </a:highlight>
                    <a:cs typeface="Arial" pitchFamily="34" charset="0"/>
                  </a:rPr>
                  <a:t>📘</a:t>
                </a:r>
                <a:r>
                  <a:rPr lang="en-US" altLang="ko-KR" sz="1200">
                    <a:solidFill>
                      <a:schemeClr val="bg1"/>
                    </a:solidFill>
                    <a:highlight>
                      <a:srgbClr val="1C7DE1"/>
                    </a:highlight>
                    <a:cs typeface="Arial" pitchFamily="34" charset="0"/>
                  </a:rPr>
                  <a:t>First-Contributions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227884" y="1330362"/>
                <a:ext cx="28359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Anggota Muda</a:t>
                </a:r>
                <a:endPara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17" name="Rectangle 16"/>
          <p:cNvSpPr/>
          <p:nvPr/>
        </p:nvSpPr>
        <p:spPr>
          <a:xfrm rot="2700000">
            <a:off x="2915018" y="954829"/>
            <a:ext cx="361404" cy="647928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Group 19"/>
          <p:cNvGrpSpPr/>
          <p:nvPr/>
        </p:nvGrpSpPr>
        <p:grpSpPr>
          <a:xfrm>
            <a:off x="4289781" y="1635646"/>
            <a:ext cx="2088000" cy="2952328"/>
            <a:chOff x="2051720" y="1635646"/>
            <a:chExt cx="2088000" cy="2952328"/>
          </a:xfrm>
        </p:grpSpPr>
        <p:sp>
          <p:nvSpPr>
            <p:cNvPr id="21" name="Rectangle 20"/>
            <p:cNvSpPr/>
            <p:nvPr/>
          </p:nvSpPr>
          <p:spPr>
            <a:xfrm>
              <a:off x="2051720" y="1635646"/>
              <a:ext cx="2088000" cy="720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51720" y="4515966"/>
              <a:ext cx="2088000" cy="720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2130854" y="1805082"/>
              <a:ext cx="2008866" cy="2442474"/>
              <a:chOff x="2227884" y="1330362"/>
              <a:chExt cx="2835932" cy="2442474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2227884" y="1649178"/>
                <a:ext cx="2835932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Anggota Tetap, adalah anggota yang telah mengikuti “Bootcamp Programming UPC” yang diadakan oleh Komunitas Programming UNAMA (dibuktikan dengan sertifikat) dan bersedia untuk mengikuti syarat dan ketentuan untuk menjadi anggota tetap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2227884" y="1330362"/>
                <a:ext cx="28359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Anggota Tetap</a:t>
                </a:r>
                <a:endPara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6527842" y="1635646"/>
            <a:ext cx="2088000" cy="2952328"/>
            <a:chOff x="2051720" y="1635646"/>
            <a:chExt cx="2088000" cy="2952328"/>
          </a:xfrm>
        </p:grpSpPr>
        <p:sp>
          <p:nvSpPr>
            <p:cNvPr id="27" name="Rectangle 26"/>
            <p:cNvSpPr/>
            <p:nvPr/>
          </p:nvSpPr>
          <p:spPr>
            <a:xfrm>
              <a:off x="2051720" y="1635646"/>
              <a:ext cx="2088000" cy="72008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051720" y="4515966"/>
              <a:ext cx="2088000" cy="72008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2130854" y="1805082"/>
              <a:ext cx="2008866" cy="1149813"/>
              <a:chOff x="2227884" y="1330362"/>
              <a:chExt cx="2835932" cy="1149813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2227884" y="1649178"/>
                <a:ext cx="28359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Anggota Alumni adalah anggota yang telah lulus dari UNAMA atau sedang kuliah S2 di UNAMA.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2227884" y="1330362"/>
                <a:ext cx="28359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Anggota Alumni</a:t>
                </a:r>
                <a:endPara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32" name="Block Arc 14"/>
          <p:cNvSpPr/>
          <p:nvPr/>
        </p:nvSpPr>
        <p:spPr>
          <a:xfrm rot="16200000">
            <a:off x="7360437" y="1006302"/>
            <a:ext cx="501943" cy="502273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Diamond 5"/>
          <p:cNvSpPr/>
          <p:nvPr/>
        </p:nvSpPr>
        <p:spPr>
          <a:xfrm>
            <a:off x="5130404" y="1035131"/>
            <a:ext cx="485888" cy="487324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807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114338"/>
            <a:ext cx="9144000" cy="23042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2267744" y="2265660"/>
            <a:ext cx="4608512" cy="826255"/>
            <a:chOff x="2253890" y="2008261"/>
            <a:chExt cx="4608512" cy="826255"/>
          </a:xfrm>
        </p:grpSpPr>
        <p:sp>
          <p:nvSpPr>
            <p:cNvPr id="8" name="Text Placeholder 3"/>
            <p:cNvSpPr txBox="1">
              <a:spLocks/>
            </p:cNvSpPr>
            <p:nvPr/>
          </p:nvSpPr>
          <p:spPr>
            <a:xfrm>
              <a:off x="2253890" y="2557829"/>
              <a:ext cx="4608512" cy="27668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ko-KR" altLang="en-US" sz="14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itle 4"/>
            <p:cNvSpPr txBox="1">
              <a:spLocks/>
            </p:cNvSpPr>
            <p:nvPr/>
          </p:nvSpPr>
          <p:spPr>
            <a:xfrm>
              <a:off x="2253890" y="2008261"/>
              <a:ext cx="4608512" cy="542078"/>
            </a:xfrm>
            <a:prstGeom prst="rect">
              <a:avLst/>
            </a:prstGeom>
          </p:spPr>
          <p:txBody>
            <a:bodyPr anchor="ctr"/>
            <a:lstStyle>
              <a:lvl1pPr algn="l" defTabSz="914400" rtl="0" eaLnBrk="1" latinLnBrk="1" hangingPunct="1">
                <a:spcBef>
                  <a:spcPct val="0"/>
                </a:spcBef>
                <a:buNone/>
                <a:defRPr sz="36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ea typeface="+mj-ea"/>
                  <a:cs typeface="Arial" pitchFamily="34" charset="0"/>
                </a:defRPr>
              </a:lvl1pPr>
            </a:lstStyle>
            <a:p>
              <a:pPr algn="ctr"/>
              <a:r>
                <a:rPr lang="en-US" altLang="ko-KR" sz="2400">
                  <a:solidFill>
                    <a:schemeClr val="bg1"/>
                  </a:solidFill>
                  <a:latin typeface="+mj-lt"/>
                </a:rPr>
                <a:t>Kenapa Harus Mendapatkan role </a:t>
              </a:r>
              <a:r>
                <a:rPr lang="ko-KR" altLang="en-US" sz="2400">
                  <a:solidFill>
                    <a:schemeClr val="bg1"/>
                  </a:solidFill>
                  <a:highlight>
                    <a:srgbClr val="1C7DE1"/>
                  </a:highlight>
                  <a:cs typeface="Arial" pitchFamily="34" charset="0"/>
                </a:rPr>
                <a:t>📘</a:t>
              </a:r>
              <a:r>
                <a:rPr lang="en-US" altLang="ko-KR" sz="2400">
                  <a:solidFill>
                    <a:schemeClr val="bg1"/>
                  </a:solidFill>
                  <a:highlight>
                    <a:srgbClr val="1C7DE1"/>
                  </a:highlight>
                  <a:cs typeface="Arial" pitchFamily="34" charset="0"/>
                </a:rPr>
                <a:t>First-Contributions</a:t>
              </a:r>
              <a:r>
                <a:rPr lang="en-US" altLang="ko-KR" sz="2400">
                  <a:solidFill>
                    <a:schemeClr val="bg1"/>
                  </a:solidFill>
                  <a:latin typeface="+mj-lt"/>
                </a:rPr>
                <a:t>?</a:t>
              </a:r>
              <a:endParaRPr lang="ko-KR" altLang="en-US" sz="240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1" name="Freeform 10"/>
          <p:cNvSpPr/>
          <p:nvPr/>
        </p:nvSpPr>
        <p:spPr>
          <a:xfrm>
            <a:off x="4230213" y="1398899"/>
            <a:ext cx="683574" cy="730559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357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59532" y="182423"/>
            <a:ext cx="842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cs typeface="Arial" pitchFamily="34" charset="0"/>
              </a:rPr>
              <a:t>Kenapa Harus Mendapatkan role </a:t>
            </a:r>
            <a:r>
              <a:rPr lang="ko-KR" altLang="en-US" sz="2400" b="1">
                <a:solidFill>
                  <a:schemeClr val="bg1"/>
                </a:solidFill>
                <a:highlight>
                  <a:srgbClr val="1C7DE1"/>
                </a:highlight>
                <a:cs typeface="Arial" pitchFamily="34" charset="0"/>
              </a:rPr>
              <a:t>📘</a:t>
            </a:r>
            <a:r>
              <a:rPr lang="en-US" altLang="ko-KR" sz="2400" b="1">
                <a:solidFill>
                  <a:schemeClr val="bg1"/>
                </a:solidFill>
                <a:highlight>
                  <a:srgbClr val="1C7DE1"/>
                </a:highlight>
                <a:cs typeface="Arial" pitchFamily="34" charset="0"/>
              </a:rPr>
              <a:t>First-Contributions</a:t>
            </a:r>
            <a:r>
              <a:rPr lang="en-US" altLang="ko-KR" sz="2400" b="1">
                <a:cs typeface="Arial" pitchFamily="34" charset="0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0474A2-C8D8-7F72-35FD-BA1C4DD1A15A}"/>
              </a:ext>
            </a:extLst>
          </p:cNvPr>
          <p:cNvSpPr txBox="1"/>
          <p:nvPr/>
        </p:nvSpPr>
        <p:spPr>
          <a:xfrm>
            <a:off x="359532" y="843557"/>
            <a:ext cx="8424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Tiap project akan menggunakan github sebagai media kolaborasi.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Pengumpulan tugas dll menggunakan github.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Sinkronisasi aplikasi Obsidian.</a:t>
            </a:r>
          </a:p>
        </p:txBody>
      </p:sp>
    </p:spTree>
    <p:extLst>
      <p:ext uri="{BB962C8B-B14F-4D97-AF65-F5344CB8AC3E}">
        <p14:creationId xmlns:p14="http://schemas.microsoft.com/office/powerpoint/2010/main" val="3576857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59532" y="182423"/>
            <a:ext cx="8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Tiap project akan menggunakan github sebagai media kolaborasi</a:t>
            </a:r>
            <a:endParaRPr lang="ko-KR" altLang="en-US" sz="20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F07D06-4CD0-98EF-EF53-6E3E8A957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48" y="582533"/>
            <a:ext cx="7308304" cy="404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10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59532" y="182423"/>
            <a:ext cx="842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Aplikasi </a:t>
            </a:r>
            <a:r>
              <a:rPr lang="en-US" altLang="ko-KR" sz="2400" b="1">
                <a:solidFill>
                  <a:srgbClr val="7030A0"/>
                </a:solidFill>
                <a:cs typeface="Arial" pitchFamily="34" charset="0"/>
              </a:rPr>
              <a:t>Obsidian</a:t>
            </a:r>
            <a:endParaRPr lang="ko-KR" altLang="en-US" sz="2400" b="1">
              <a:solidFill>
                <a:srgbClr val="7030A0"/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F07D06-4CD0-98EF-EF53-6E3E8A957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154" y="644088"/>
            <a:ext cx="8027691" cy="243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8862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0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0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0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1114</TotalTime>
  <Words>481</Words>
  <Application>Microsoft Office PowerPoint</Application>
  <PresentationFormat>On-screen Show (16:9)</PresentationFormat>
  <Paragraphs>69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맑은 고딕</vt:lpstr>
      <vt:lpstr>Arial</vt:lpstr>
      <vt:lpstr>Courier New</vt:lpstr>
      <vt:lpstr>Wingdings</vt:lpstr>
      <vt:lpstr>Cover and End Slide Master</vt:lpstr>
      <vt:lpstr>Contents Slide Master</vt:lpstr>
      <vt:lpstr>Section Break Slide Master</vt:lpstr>
      <vt:lpstr>Komunitas Programming UNAMA</vt:lpstr>
      <vt:lpstr>PowerPoint Presentation</vt:lpstr>
      <vt:lpstr>Agenda Pertemuan Offline I</vt:lpstr>
      <vt:lpstr>PowerPoint Presentation</vt:lpstr>
      <vt:lpstr>Keanggotan: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Kegiatan Semester 5+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Ramadhan .</cp:lastModifiedBy>
  <cp:revision>88</cp:revision>
  <dcterms:created xsi:type="dcterms:W3CDTF">2016-12-01T00:32:25Z</dcterms:created>
  <dcterms:modified xsi:type="dcterms:W3CDTF">2022-10-20T03:55:30Z</dcterms:modified>
</cp:coreProperties>
</file>